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  <p:sldId id="270" r:id="rId17"/>
    <p:sldId id="271" r:id="rId18"/>
    <p:sldId id="277" r:id="rId19"/>
    <p:sldId id="272" r:id="rId20"/>
    <p:sldId id="278" r:id="rId21"/>
    <p:sldId id="279" r:id="rId22"/>
    <p:sldId id="280" r:id="rId23"/>
    <p:sldId id="273" r:id="rId24"/>
    <p:sldId id="274" r:id="rId25"/>
    <p:sldId id="275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6" autoAdjust="0"/>
    <p:restoredTop sz="94660"/>
  </p:normalViewPr>
  <p:slideViewPr>
    <p:cSldViewPr>
      <p:cViewPr varScale="1">
        <p:scale>
          <a:sx n="103" d="100"/>
          <a:sy n="103" d="100"/>
        </p:scale>
        <p:origin x="-2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поверхностной обработки покрытий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Поверхностная обработка </a:t>
            </a:r>
            <a:r>
              <a:rPr lang="ru-RU" b="1" dirty="0"/>
              <a:t>- это технологический процесс сооружения слоев износа замыкающего слоя покрытия или создание шероховатой поверхности путем розлива вязкого битума и россыпи по нему прочных каменных материалов размерами 5...25 мм.</a:t>
            </a:r>
          </a:p>
          <a:p>
            <a:r>
              <a:rPr lang="ru-RU" b="1" dirty="0">
                <a:solidFill>
                  <a:srgbClr val="FF0000"/>
                </a:solidFill>
              </a:rPr>
              <a:t>Одиночная поверхностная обработка </a:t>
            </a:r>
            <a:r>
              <a:rPr lang="ru-RU" b="1" dirty="0"/>
              <a:t>устраивается на покрытиях из асфальтобетонной смеси типов В и Д всех марок, типов Б и Г марок </a:t>
            </a:r>
            <a:r>
              <a:rPr lang="en-US" b="1" dirty="0"/>
              <a:t>II</a:t>
            </a:r>
            <a:r>
              <a:rPr lang="ru-RU" b="1" dirty="0"/>
              <a:t> и </a:t>
            </a:r>
            <a:r>
              <a:rPr lang="en-US" b="1" dirty="0"/>
              <a:t>III</a:t>
            </a:r>
            <a:r>
              <a:rPr lang="ru-RU" b="1" dirty="0"/>
              <a:t>, а также на покрытиях, устраиваемых по методу пропитки или из грунтов, обработанных органическими (неорганическими) вяжущими материалами.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7269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поверхностной обработки покрытий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Поверхностная обработка выполняется по </a:t>
            </a:r>
            <a:r>
              <a:rPr lang="ru-RU" b="1" dirty="0">
                <a:solidFill>
                  <a:srgbClr val="FF0000"/>
                </a:solidFill>
              </a:rPr>
              <a:t>чистому, сухому и </a:t>
            </a:r>
            <a:r>
              <a:rPr lang="ru-RU" b="1" dirty="0" err="1">
                <a:solidFill>
                  <a:srgbClr val="FF0000"/>
                </a:solidFill>
              </a:rPr>
              <a:t>незапыленному</a:t>
            </a:r>
            <a:r>
              <a:rPr lang="ru-RU" b="1" dirty="0">
                <a:solidFill>
                  <a:srgbClr val="FF0000"/>
                </a:solidFill>
              </a:rPr>
              <a:t> покрытию при температуре воздуха не ниже + 15 ° С.</a:t>
            </a:r>
          </a:p>
          <a:p>
            <a:r>
              <a:rPr lang="ru-RU" b="1" dirty="0"/>
              <a:t>В качестве вяжущего материала применяется вязкий битум марок БНД (БН) 60/90, БНД (БН) 90/130, БНД (БН) </a:t>
            </a:r>
            <a:r>
              <a:rPr lang="ru-RU" b="1" dirty="0" smtClean="0"/>
              <a:t>130/200.</a:t>
            </a:r>
          </a:p>
          <a:p>
            <a:r>
              <a:rPr lang="ru-RU" b="1" dirty="0"/>
              <a:t>Температура </a:t>
            </a:r>
            <a:r>
              <a:rPr lang="ru-RU" b="1" dirty="0">
                <a:solidFill>
                  <a:srgbClr val="FF0000"/>
                </a:solidFill>
              </a:rPr>
              <a:t>розлива битума марок БНД </a:t>
            </a:r>
            <a:r>
              <a:rPr lang="ru-RU" b="1" dirty="0"/>
              <a:t>(БН) 60/90, БНД (БН) 90/130 - 130...160 ° С, марок БНД (БН) 130/200 - 100...130 ° С.</a:t>
            </a:r>
          </a:p>
          <a:p>
            <a:endParaRPr lang="ru-RU" b="1" dirty="0" smtClean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7897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поверхностной обработки покрытий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Щебень</a:t>
            </a:r>
            <a:r>
              <a:rPr lang="ru-RU" b="1" dirty="0"/>
              <a:t>, преимущественно кубовидной формы фракций 5...10, 10...15, 15...25 мм из горных </a:t>
            </a:r>
            <a:r>
              <a:rPr lang="ru-RU" b="1" dirty="0" err="1"/>
              <a:t>трудношлифуемых</a:t>
            </a:r>
            <a:r>
              <a:rPr lang="ru-RU" b="1" dirty="0"/>
              <a:t> пород прочностью не ниже 120 МПа. </a:t>
            </a:r>
            <a:r>
              <a:rPr lang="ru-RU" b="1" dirty="0">
                <a:solidFill>
                  <a:srgbClr val="FF0000"/>
                </a:solidFill>
              </a:rPr>
              <a:t>Щебень должен быть чистым, без пыли и грязи</a:t>
            </a:r>
            <a:r>
              <a:rPr lang="ru-RU" b="1" dirty="0"/>
              <a:t>.</a:t>
            </a:r>
          </a:p>
          <a:p>
            <a:r>
              <a:rPr lang="ru-RU" b="1" dirty="0" smtClean="0"/>
              <a:t>Более </a:t>
            </a:r>
            <a:r>
              <a:rPr lang="ru-RU" b="1" dirty="0"/>
              <a:t>качественная поверхностная обработка производится с применением </a:t>
            </a:r>
            <a:r>
              <a:rPr lang="ru-RU" b="1" dirty="0">
                <a:solidFill>
                  <a:srgbClr val="FF0000"/>
                </a:solidFill>
              </a:rPr>
              <a:t>черного щебня фракций 10...15, 15...20 мм</a:t>
            </a:r>
            <a:r>
              <a:rPr lang="ru-RU" b="1" dirty="0"/>
              <a:t>. Черный щебень укладывается </a:t>
            </a:r>
            <a:r>
              <a:rPr lang="ru-RU" b="1" dirty="0" err="1"/>
              <a:t>битумощебнераспределителем</a:t>
            </a:r>
            <a:r>
              <a:rPr lang="ru-RU" b="1" dirty="0"/>
              <a:t> типа РД-701 полосой 3,5 м с технической производительностью до 4000 м</a:t>
            </a:r>
            <a:r>
              <a:rPr lang="ru-RU" b="1" baseline="30000" dirty="0"/>
              <a:t>2</a:t>
            </a:r>
            <a:r>
              <a:rPr lang="ru-RU" b="1" dirty="0"/>
              <a:t>/ч.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9329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поверхностной обработки покрытий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Однако оба эти способа поверхностной обработки имеют </a:t>
            </a:r>
            <a:r>
              <a:rPr lang="ru-RU" b="1" dirty="0">
                <a:solidFill>
                  <a:srgbClr val="FF0000"/>
                </a:solidFill>
              </a:rPr>
              <a:t>существенные недостатки</a:t>
            </a:r>
            <a:r>
              <a:rPr lang="ru-RU" b="1" dirty="0"/>
              <a:t>.</a:t>
            </a:r>
          </a:p>
          <a:p>
            <a:pPr marL="0" indent="0">
              <a:buNone/>
            </a:pPr>
            <a:r>
              <a:rPr lang="ru-RU" b="1" dirty="0"/>
              <a:t>1. Щебень, </a:t>
            </a:r>
            <a:r>
              <a:rPr lang="ru-RU" b="1" dirty="0" err="1"/>
              <a:t>трудношлифуемый</a:t>
            </a:r>
            <a:r>
              <a:rPr lang="ru-RU" b="1" dirty="0"/>
              <a:t>, кубовидной формы, прочностью 120 МПа, является </a:t>
            </a:r>
            <a:r>
              <a:rPr lang="ru-RU" b="1" dirty="0">
                <a:solidFill>
                  <a:srgbClr val="FF0000"/>
                </a:solidFill>
              </a:rPr>
              <a:t>дефицитным материалом.</a:t>
            </a:r>
          </a:p>
          <a:p>
            <a:pPr marL="0" indent="0">
              <a:buNone/>
            </a:pPr>
            <a:r>
              <a:rPr lang="ru-RU" b="1" dirty="0"/>
              <a:t>2. Недостаточный срок службы, высокий уровень шума транспорта, </a:t>
            </a:r>
            <a:r>
              <a:rPr lang="ru-RU" b="1" dirty="0">
                <a:solidFill>
                  <a:srgbClr val="FF0000"/>
                </a:solidFill>
              </a:rPr>
              <a:t>интенсивный износ покрышек.</a:t>
            </a:r>
          </a:p>
          <a:p>
            <a:pPr marL="0" indent="0">
              <a:buNone/>
            </a:pPr>
            <a:r>
              <a:rPr lang="ru-RU" b="1" dirty="0"/>
              <a:t>3. </a:t>
            </a:r>
            <a:r>
              <a:rPr lang="ru-RU" b="1" dirty="0">
                <a:solidFill>
                  <a:srgbClr val="FF0000"/>
                </a:solidFill>
              </a:rPr>
              <a:t>Вырванные зерна щебня </a:t>
            </a:r>
            <a:r>
              <a:rPr lang="ru-RU" b="1" dirty="0"/>
              <a:t>снижают безопасность движения транспорта, особенно, при попадании в лобовое стекло.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1214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Поверхностная обработка из песчано-резинобитумной смеси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Поверхностная обработка из песчано-резинобитумной смеси </a:t>
            </a:r>
            <a:r>
              <a:rPr lang="ru-RU" b="1" dirty="0"/>
              <a:t>устраняет вышеперечисленные недостатки, исключает сдвиговые деформации и улучшает эксплуатацию дороги зимой.</a:t>
            </a:r>
          </a:p>
          <a:p>
            <a:pPr marL="0" indent="0">
              <a:buNone/>
            </a:pPr>
            <a:r>
              <a:rPr lang="ru-RU" b="1" dirty="0"/>
              <a:t>Смесь можно готовить на обычных установках АБЗ с добавлением агрегата для подачи резиновой крошки в смеситель.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Состав смеси:</a:t>
            </a:r>
          </a:p>
          <a:p>
            <a:r>
              <a:rPr lang="ru-RU" b="1" dirty="0"/>
              <a:t>песок речной фракции 0,5 мм - 78 %;</a:t>
            </a:r>
          </a:p>
          <a:p>
            <a:r>
              <a:rPr lang="ru-RU" b="1" dirty="0"/>
              <a:t>минеральный порошок (зола уноса) - 15 %;</a:t>
            </a:r>
          </a:p>
          <a:p>
            <a:r>
              <a:rPr lang="ru-RU" b="1" dirty="0"/>
              <a:t>дробленая резина размером 0...1,5 мм - 7 %;</a:t>
            </a:r>
          </a:p>
          <a:p>
            <a:r>
              <a:rPr lang="ru-RU" b="1" dirty="0"/>
              <a:t>битум вязкий марок БНД 60/90, БНД 90/130 - 11,5 % от общей массы. 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445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Поверхностная обработка из песчано-резинобитумной смеси 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400" b="1" dirty="0" smtClean="0"/>
              <a:t>1.Песок</a:t>
            </a:r>
            <a:r>
              <a:rPr lang="ru-RU" sz="2400" b="1" dirty="0"/>
              <a:t>, нагретый до 220 ° С, минеральный порошок, резиновая крошка перемешиваются в течение 30 с.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400" b="1" dirty="0" smtClean="0"/>
              <a:t>2.Далее </a:t>
            </a:r>
            <a:r>
              <a:rPr lang="ru-RU" sz="2400" b="1" dirty="0"/>
              <a:t>в бункер подается битум с температурой 150... 160 ° С и смесь перемешивается в течение 1 мин. Готовая смесь с температурой 160... 170 ° С укладывается </a:t>
            </a:r>
            <a:r>
              <a:rPr lang="ru-RU" sz="2400" b="1" dirty="0" err="1"/>
              <a:t>асфальтоукладчиком</a:t>
            </a:r>
            <a:r>
              <a:rPr lang="ru-RU" sz="2400" b="1" dirty="0"/>
              <a:t> (</a:t>
            </a:r>
            <a:r>
              <a:rPr lang="ru-RU" sz="2400" b="1" dirty="0" err="1"/>
              <a:t>битумощебнераспределителем</a:t>
            </a:r>
            <a:r>
              <a:rPr lang="ru-RU" sz="2400" b="1" dirty="0"/>
              <a:t>) толщиной слоя 1,0...1,5 см по </a:t>
            </a:r>
            <a:r>
              <a:rPr lang="ru-RU" sz="2400" b="1" dirty="0" err="1"/>
              <a:t>подгрунтованному</a:t>
            </a:r>
            <a:r>
              <a:rPr lang="ru-RU" sz="2400" b="1" dirty="0"/>
              <a:t> покрытию жидкими битумом СГ (МГ) 70/130 из расчета 0,5...0,8 л/м</a:t>
            </a:r>
            <a:r>
              <a:rPr lang="ru-RU" sz="2400" b="1" baseline="30000" dirty="0"/>
              <a:t>2</a:t>
            </a:r>
            <a:r>
              <a:rPr lang="ru-RU" sz="2400" b="1" dirty="0"/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400" b="1" dirty="0" smtClean="0"/>
              <a:t>3.Уплотнение смеси </a:t>
            </a:r>
            <a:r>
              <a:rPr lang="ru-RU" sz="2400" b="1" dirty="0"/>
              <a:t>выполняется тяжелыми катками массой 10...18 т за 4...6 проходов по одному следу.</a:t>
            </a:r>
          </a:p>
          <a:p>
            <a:pPr>
              <a:lnSpc>
                <a:spcPct val="120000"/>
              </a:lnSpc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3432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поверхностной обработки покрытий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Повышения шероховатости и уплотнения покрытия можно добиться путем </a:t>
            </a:r>
            <a:r>
              <a:rPr lang="ru-RU" sz="2400" b="1" dirty="0" err="1"/>
              <a:t>втапливания</a:t>
            </a:r>
            <a:r>
              <a:rPr lang="ru-RU" sz="2400" b="1" dirty="0"/>
              <a:t> черного щебня в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свежеуложенный верхний слой покрытия из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</a:rPr>
              <a:t>малощебенистой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 или песчаной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смеси</a:t>
            </a:r>
            <a:r>
              <a:rPr lang="ru-RU" sz="2400" b="1" dirty="0" smtClean="0"/>
              <a:t>. </a:t>
            </a:r>
            <a:r>
              <a:rPr lang="ru-RU" sz="2400" b="1" dirty="0"/>
              <a:t>Верхний слой покрытия предварительно подкатывается самоходным катком массой 6...8 т за 2...4 прохода. 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Щебень </a:t>
            </a:r>
            <a:r>
              <a:rPr lang="ru-RU" sz="2400" b="1" dirty="0">
                <a:solidFill>
                  <a:srgbClr val="FF0000"/>
                </a:solidFill>
              </a:rPr>
              <a:t>распределяется </a:t>
            </a:r>
            <a:r>
              <a:rPr lang="ru-RU" sz="2400" b="1" dirty="0" err="1">
                <a:solidFill>
                  <a:srgbClr val="FF0000"/>
                </a:solidFill>
              </a:rPr>
              <a:t>щебнераспределителем</a:t>
            </a:r>
            <a:r>
              <a:rPr lang="ru-RU" sz="2400" b="1" dirty="0">
                <a:solidFill>
                  <a:srgbClr val="FF0000"/>
                </a:solidFill>
              </a:rPr>
              <a:t> из расчета: </a:t>
            </a:r>
          </a:p>
          <a:p>
            <a:r>
              <a:rPr lang="ru-RU" sz="2400" b="1" dirty="0"/>
              <a:t>фракции 5...10 мм - 12...14 кг/м</a:t>
            </a:r>
            <a:r>
              <a:rPr lang="ru-RU" sz="2400" b="1" baseline="30000" dirty="0"/>
              <a:t>2</a:t>
            </a:r>
            <a:r>
              <a:rPr lang="ru-RU" sz="2400" b="1" dirty="0"/>
              <a:t>, </a:t>
            </a:r>
          </a:p>
          <a:p>
            <a:r>
              <a:rPr lang="ru-RU" sz="2400" b="1" dirty="0"/>
              <a:t>фракции 10...15 мм - 15...17 кг/м</a:t>
            </a:r>
            <a:r>
              <a:rPr lang="ru-RU" sz="2400" b="1" baseline="30000" dirty="0"/>
              <a:t>2</a:t>
            </a:r>
            <a:r>
              <a:rPr lang="ru-RU" sz="2400" b="1" dirty="0"/>
              <a:t> и фракции 15...20 мм - 18...21 кг/м</a:t>
            </a:r>
            <a:r>
              <a:rPr lang="ru-RU" sz="2400" b="1" baseline="30000" dirty="0"/>
              <a:t>2</a:t>
            </a:r>
            <a:r>
              <a:rPr lang="ru-RU" sz="2400" b="1" dirty="0"/>
              <a:t>.</a:t>
            </a:r>
          </a:p>
          <a:p>
            <a:pPr>
              <a:lnSpc>
                <a:spcPct val="120000"/>
              </a:lnSpc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1125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поверхностной обработки покрытий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492941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 err="1" smtClean="0"/>
              <a:t>Втапливание</a:t>
            </a:r>
            <a:r>
              <a:rPr lang="ru-RU" sz="2400" b="1" dirty="0" smtClean="0"/>
              <a:t> черного щебня в верхний слой покрытия производится </a:t>
            </a:r>
            <a:r>
              <a:rPr lang="ru-RU" sz="2400" b="1" dirty="0" smtClean="0">
                <a:solidFill>
                  <a:srgbClr val="FF0000"/>
                </a:solidFill>
              </a:rPr>
              <a:t>самоходным катком массой 6...8 т за 2...4 прохода.</a:t>
            </a:r>
            <a:r>
              <a:rPr lang="ru-RU" sz="2400" b="1" dirty="0" smtClean="0"/>
              <a:t> Дальнейшее уплотнение верхнего слоя покрытия выполняется тяжелыми катками массой 10...18 т за 12...18 проходов.</a:t>
            </a:r>
          </a:p>
          <a:p>
            <a:pPr>
              <a:lnSpc>
                <a:spcPct val="150000"/>
              </a:lnSpc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1601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Поверхностная обработка 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</a:rPr>
              <a:t>с использованием вспененного битума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492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/>
              <a:t>При </a:t>
            </a:r>
            <a:r>
              <a:rPr lang="ru-RU" sz="2400" b="1" dirty="0"/>
              <a:t>устройстве поверхностной обработки с использованием </a:t>
            </a:r>
            <a:r>
              <a:rPr lang="ru-RU" sz="2400" b="1" dirty="0">
                <a:solidFill>
                  <a:srgbClr val="FF0000"/>
                </a:solidFill>
              </a:rPr>
              <a:t>вспененного битума применяют те же самые марки битума и щебня</a:t>
            </a:r>
            <a:r>
              <a:rPr lang="ru-RU" sz="2400" b="1" dirty="0"/>
              <a:t>. Вспененный битум представляет собой конгломерат, состоящий из пузырьков воздушно-паровой смеси, стенки которых состоят из пленок битума. Вспенивание происходит при подаче в битум воды в количестве 1...3 % от массы </a:t>
            </a:r>
            <a:r>
              <a:rPr lang="ru-RU" sz="2400" b="1" dirty="0" smtClean="0"/>
              <a:t>битума. </a:t>
            </a:r>
            <a:r>
              <a:rPr lang="ru-RU" sz="2400" b="1" dirty="0"/>
              <a:t>Оптимальное количество воды определяется опытным путем для каждого конкретного случая. Поверхностную обработку с применением вспененного битума устраивают при температуре воздуха не ниже +10 °С. </a:t>
            </a:r>
          </a:p>
          <a:p>
            <a:pPr marL="0" indent="0">
              <a:buNone/>
            </a:pPr>
            <a:r>
              <a:rPr lang="ru-RU" sz="2400" b="1" dirty="0"/>
              <a:t>Розлив вспененного битума производится автогудронатором или </a:t>
            </a:r>
            <a:r>
              <a:rPr lang="ru-RU" sz="2400" b="1" dirty="0" err="1"/>
              <a:t>битумощебнераспределителем</a:t>
            </a:r>
            <a:r>
              <a:rPr lang="ru-RU" sz="2400" b="1" dirty="0"/>
              <a:t> типа РД-701, дооборудованным системой вспенивания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7243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Поверхностная обработка 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</a:rPr>
              <a:t>с использованием вспененного битума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492941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solidFill>
                  <a:srgbClr val="FF0000"/>
                </a:solidFill>
              </a:rPr>
              <a:t>Преимущества применения вспененного битума: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улучшение качества розлива (слой более тонкий, сплошной, равномерный по толщине);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уменьшение расхода вяжущего;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возможность разливать вяжущее при влажной погоде;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лучшая адгезия с каменным материалом и покрытием.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solidFill>
                  <a:srgbClr val="FF0000"/>
                </a:solidFill>
              </a:rPr>
              <a:t>Температура битума при заливе в емкость 170...190 ° С, а при розливе 150...170 ° С. </a:t>
            </a:r>
          </a:p>
          <a:p>
            <a:pPr marL="0" indent="0">
              <a:lnSpc>
                <a:spcPct val="150000"/>
              </a:lnSpc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2755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Поверхностная обработка 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</a:rPr>
              <a:t>с использованием вспененного битума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492941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solidFill>
                  <a:srgbClr val="FF0000"/>
                </a:solidFill>
              </a:rPr>
              <a:t>Преимущества применения вспененного битума: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улучшение качества розлива (слой более тонкий, сплошной, равномерный по толщине);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уменьшение расхода вяжущего;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возможность разливать вяжущее при влажной погоде;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лучшая адгезия с каменным материалом и покрытием.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solidFill>
                  <a:srgbClr val="FF0000"/>
                </a:solidFill>
              </a:rPr>
              <a:t>Температура битума при заливе в емкость 170...190 ° С, а при розливе 150...170 ° С. </a:t>
            </a:r>
          </a:p>
          <a:p>
            <a:pPr marL="0" indent="0">
              <a:lnSpc>
                <a:spcPct val="150000"/>
              </a:lnSpc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8133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Поверхностные обработки используются: 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07342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либо </a:t>
            </a:r>
            <a:r>
              <a:rPr lang="ru-RU" sz="2000" b="1" dirty="0">
                <a:solidFill>
                  <a:srgbClr val="FF0000"/>
                </a:solidFill>
              </a:rPr>
              <a:t>как профилактический слой</a:t>
            </a:r>
            <a:r>
              <a:rPr lang="ru-RU" sz="2000" b="1" dirty="0"/>
              <a:t>, который закрывает и предохраняет в плохую погоду основные конструктивные слои дорожных покрытий от преждевременного разрушения; 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либо как слой износа, подверженный стиранию в процессе </a:t>
            </a:r>
            <a:r>
              <a:rPr lang="ru-RU" sz="2000" b="1" dirty="0"/>
              <a:t>движения, предохраняя наилучшим образом структуру дороги. Такому слою требуется только периодическое обновление для придания структуре дороги ее первоначальных качеств; 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либо как верхний слой дорожного покрытия </a:t>
            </a:r>
            <a:r>
              <a:rPr lang="ru-RU" sz="2000" b="1" dirty="0"/>
              <a:t>с характеристиками шероховатости, обеспечивающими сцепление и хорошее дренирование поверхностных вод, приводящими к значительному понижению порога </a:t>
            </a:r>
            <a:r>
              <a:rPr lang="ru-RU" sz="2000" b="1" dirty="0" err="1"/>
              <a:t>аквапланирования</a:t>
            </a:r>
            <a:r>
              <a:rPr lang="ru-RU" sz="2000" b="1" dirty="0"/>
              <a:t> и создающими, благодаря повышенному удельному давлению, хорошее сопротивление формированию гололеда.</a:t>
            </a:r>
          </a:p>
          <a:p>
            <a:pPr>
              <a:lnSpc>
                <a:spcPct val="12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3392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497363"/>
          </a:xfrm>
        </p:spPr>
        <p:txBody>
          <a:bodyPr>
            <a:normAutofit/>
          </a:bodyPr>
          <a:lstStyle/>
          <a:p>
            <a:r>
              <a:rPr lang="ru-RU" b="1" dirty="0" smtClean="0"/>
              <a:t>Кроме </a:t>
            </a:r>
            <a:r>
              <a:rPr lang="ru-RU" b="1" dirty="0">
                <a:solidFill>
                  <a:srgbClr val="FF0000"/>
                </a:solidFill>
              </a:rPr>
              <a:t>технических преимуществ</a:t>
            </a:r>
            <a:r>
              <a:rPr lang="ru-RU" b="1" dirty="0"/>
              <a:t>, поверхностные обработки имеют достаточно </a:t>
            </a:r>
            <a:r>
              <a:rPr lang="ru-RU" b="1" dirty="0">
                <a:solidFill>
                  <a:srgbClr val="FF0000"/>
                </a:solidFill>
              </a:rPr>
              <a:t>конкурентоспособную стоимость </a:t>
            </a:r>
            <a:r>
              <a:rPr lang="ru-RU" b="1" dirty="0"/>
              <a:t>по сравнению с комплексом верхних слоев дорожных одежд, используемых в этих случаях.</a:t>
            </a:r>
          </a:p>
          <a:p>
            <a:r>
              <a:rPr lang="ru-RU" b="1" dirty="0"/>
              <a:t>Существует много различных способов устройства поверхностных </a:t>
            </a:r>
            <a:r>
              <a:rPr lang="ru-RU" b="1" dirty="0" smtClean="0"/>
              <a:t>обработок.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0612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Чтобы создать поверхностную обработку, соответствующую представленным требованиям, необходимо при ее устройстве </a:t>
            </a:r>
            <a:r>
              <a:rPr lang="ru-RU" sz="2000" b="1" dirty="0">
                <a:solidFill>
                  <a:srgbClr val="FF0000"/>
                </a:solidFill>
              </a:rPr>
              <a:t>соблюдать несколько принципиальных положений</a:t>
            </a:r>
            <a:r>
              <a:rPr lang="ru-RU" sz="2000" b="1" dirty="0"/>
              <a:t>: </a:t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00838"/>
            <a:ext cx="8229600" cy="5433467"/>
          </a:xfrm>
        </p:spPr>
        <p:txBody>
          <a:bodyPr>
            <a:noAutofit/>
          </a:bodyPr>
          <a:lstStyle/>
          <a:p>
            <a:r>
              <a:rPr lang="ru-RU" sz="2200" b="1" dirty="0" smtClean="0"/>
              <a:t>использовать </a:t>
            </a:r>
            <a:r>
              <a:rPr lang="ru-RU" sz="2200" b="1" dirty="0"/>
              <a:t>вяжущее, которое прочно и надолго соединяется с поверхностью покрытия или основания. </a:t>
            </a:r>
            <a:r>
              <a:rPr lang="ru-RU" sz="2200" b="1" dirty="0">
                <a:solidFill>
                  <a:srgbClr val="FF0000"/>
                </a:solidFill>
              </a:rPr>
              <a:t>Это соединение называется парой «вяжущее – основа»; </a:t>
            </a:r>
          </a:p>
          <a:p>
            <a:r>
              <a:rPr lang="ru-RU" sz="2200" b="1" dirty="0"/>
              <a:t>каменный материал должен быть прикреплен к покрытию или основанию, а каждая щебенка должна быть прочно соединена с соседними. Это взаимодействие называют парой </a:t>
            </a:r>
            <a:r>
              <a:rPr lang="ru-RU" sz="2200" b="1" dirty="0">
                <a:solidFill>
                  <a:srgbClr val="FF0000"/>
                </a:solidFill>
              </a:rPr>
              <a:t>«вяжущее – щебень»; </a:t>
            </a:r>
          </a:p>
          <a:p>
            <a:r>
              <a:rPr lang="ru-RU" sz="2200" b="1" dirty="0">
                <a:solidFill>
                  <a:srgbClr val="FF0000"/>
                </a:solidFill>
              </a:rPr>
              <a:t>количество вяжущего должно быть достаточным</a:t>
            </a:r>
            <a:r>
              <a:rPr lang="ru-RU" sz="2200" b="1" dirty="0"/>
              <a:t>, чтобы покрыть пленкой каждую щебенку на необходимую высоту и заполнить все микротрещины покрытия, но не быть избыточным, чтобы не выступать на поверхность щебеночного слоя. Это основной принцип дозировки и распределения вяжущего; 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96064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Чтобы создать поверхностную обработку, соответствующую представленным требованиям, необходимо при ее устройстве соблюдать несколько принципиальных положений: </a:t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каменный </a:t>
            </a:r>
            <a:r>
              <a:rPr lang="ru-RU" sz="2200" b="1" dirty="0">
                <a:solidFill>
                  <a:srgbClr val="FF0000"/>
                </a:solidFill>
              </a:rPr>
              <a:t>материал должен быть чистым</a:t>
            </a:r>
            <a:r>
              <a:rPr lang="ru-RU" sz="2200" b="1" dirty="0"/>
              <a:t>, обладать высокими физико-механическими свойствами (прочностью, морозостойкостью, сопротивлением истиранию и др.), иметь определенные формы и размеры. Это основные требования к каменным материалам; </a:t>
            </a:r>
          </a:p>
          <a:p>
            <a:r>
              <a:rPr lang="ru-RU" sz="2200" b="1" dirty="0">
                <a:solidFill>
                  <a:srgbClr val="FF0000"/>
                </a:solidFill>
              </a:rPr>
              <a:t>количество каменного материала должно быть достаточным</a:t>
            </a:r>
            <a:r>
              <a:rPr lang="ru-RU" sz="2200" b="1" dirty="0"/>
              <a:t>, чтобы создать нужную структуру поверхности, но не быть излишним, чтобы избежать необходимости удаления его. Это принцип дозировки и распределения каменного материала; </a:t>
            </a:r>
          </a:p>
          <a:p>
            <a:r>
              <a:rPr lang="ru-RU" sz="2200" b="1" dirty="0">
                <a:solidFill>
                  <a:srgbClr val="FF0000"/>
                </a:solidFill>
              </a:rPr>
              <a:t>каждая щебенка должна занять наиболее стабильное положение</a:t>
            </a:r>
            <a:r>
              <a:rPr lang="ru-RU" sz="2200" b="1" dirty="0"/>
              <a:t>, а все вместе должны создавать сплошной монолитный слой с шероховатой поверхностью. Это основной принцип уплотнения.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3553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/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>Кроме </a:t>
            </a:r>
            <a:r>
              <a:rPr lang="ru-RU" sz="2200" b="1" dirty="0">
                <a:solidFill>
                  <a:srgbClr val="FF0000"/>
                </a:solidFill>
              </a:rPr>
              <a:t>того, есть ряд дополнительных условий: </a:t>
            </a:r>
            <a:br>
              <a:rPr lang="ru-RU" sz="2200" b="1" dirty="0">
                <a:solidFill>
                  <a:srgbClr val="FF0000"/>
                </a:solidFill>
              </a:rPr>
            </a:b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все </a:t>
            </a:r>
            <a:r>
              <a:rPr lang="ru-RU" b="1" dirty="0">
                <a:solidFill>
                  <a:srgbClr val="FF0000"/>
                </a:solidFill>
              </a:rPr>
              <a:t>работы по устройству </a:t>
            </a:r>
            <a:r>
              <a:rPr lang="ru-RU" b="1" dirty="0"/>
              <a:t>поверхностной обработки должны быть выполнены в наиболее благоприятных условиях погоды. Это принцип назначения сроков выполнения работ; </a:t>
            </a:r>
          </a:p>
          <a:p>
            <a:r>
              <a:rPr lang="ru-RU" b="1" dirty="0">
                <a:solidFill>
                  <a:srgbClr val="FF0000"/>
                </a:solidFill>
              </a:rPr>
              <a:t>до начала работ должны </a:t>
            </a:r>
            <a:r>
              <a:rPr lang="ru-RU" b="1" dirty="0"/>
              <a:t>быть решены все организационные вопросы, касающиеся поставки материалов, подготовки машин и оборудования. Это принцип организации работ; </a:t>
            </a:r>
          </a:p>
          <a:p>
            <a:r>
              <a:rPr lang="ru-RU" b="1" dirty="0"/>
              <a:t>в процессе работ должны </a:t>
            </a:r>
            <a:r>
              <a:rPr lang="ru-RU" b="1" dirty="0">
                <a:solidFill>
                  <a:srgbClr val="FF0000"/>
                </a:solidFill>
              </a:rPr>
              <a:t>строго выполняться требования </a:t>
            </a:r>
            <a:r>
              <a:rPr lang="ru-RU" b="1" dirty="0"/>
              <a:t>к технологии производства работ и качеству применяемых материалов. Это принцип организации контроля качества.</a:t>
            </a:r>
          </a:p>
          <a:p>
            <a:r>
              <a:rPr lang="ru-RU" b="1" dirty="0"/>
              <a:t>Поверхностные обработки с использованием </a:t>
            </a:r>
            <a:r>
              <a:rPr lang="ru-RU" b="1" dirty="0">
                <a:solidFill>
                  <a:srgbClr val="FF0000"/>
                </a:solidFill>
              </a:rPr>
              <a:t>фракционированного щебня </a:t>
            </a:r>
            <a:r>
              <a:rPr lang="ru-RU" b="1" dirty="0"/>
              <a:t>устраивают преимущественно на участках дорог с опасными и затрудненными условиями движения на дорогах I – III категорий.</a:t>
            </a:r>
          </a:p>
          <a:p>
            <a:r>
              <a:rPr lang="ru-RU" b="1" dirty="0"/>
              <a:t>В зависимости от типа и состояния покрытия поверхностные обработки могут быть </a:t>
            </a:r>
            <a:r>
              <a:rPr lang="ru-RU" b="1" dirty="0">
                <a:solidFill>
                  <a:srgbClr val="FF0000"/>
                </a:solidFill>
              </a:rPr>
              <a:t>одиночными и двойными; на цементобетонных покрытиях – только двойными.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5950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/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Материал-</a:t>
            </a:r>
            <a:r>
              <a:rPr lang="ru-RU" sz="3600" b="1" dirty="0" smtClean="0">
                <a:solidFill>
                  <a:srgbClr val="FF0000"/>
                </a:solidFill>
              </a:rPr>
              <a:t>Щебень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Щебень </a:t>
            </a:r>
            <a:r>
              <a:rPr lang="ru-RU" dirty="0"/>
              <a:t>поверхностной обработки </a:t>
            </a:r>
            <a:r>
              <a:rPr lang="ru-RU" dirty="0">
                <a:solidFill>
                  <a:srgbClr val="FF0000"/>
                </a:solidFill>
              </a:rPr>
              <a:t>воспринимает и передает</a:t>
            </a:r>
            <a:r>
              <a:rPr lang="ru-RU" dirty="0"/>
              <a:t> на нижележащие слои нагрузку от автомобилей, служит слоем износа и обеспечивает сцепление между дорогой и колесами автомобилей.</a:t>
            </a:r>
          </a:p>
          <a:p>
            <a:pPr marL="0" indent="0">
              <a:buNone/>
            </a:pPr>
            <a:r>
              <a:rPr lang="ru-RU" dirty="0"/>
              <a:t>Каменный материал, применяемый для устройства поверхностной обработки, должен обладать высокими физико-механическими свойствами, такими как </a:t>
            </a:r>
            <a:r>
              <a:rPr lang="ru-RU" dirty="0">
                <a:solidFill>
                  <a:srgbClr val="FF0000"/>
                </a:solidFill>
              </a:rPr>
              <a:t>прочность, морозоустойчивость, сопротивление удару и износу (истиранию), хорошей прочностью сцепления с вяжущим и т.д</a:t>
            </a:r>
            <a:r>
              <a:rPr lang="ru-RU" dirty="0"/>
              <a:t>. Соответствие горной породы вяжущему определяют путем испытания в лабораторных условиях на прочность сцепления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6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/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Материал-</a:t>
            </a:r>
            <a:r>
              <a:rPr lang="ru-RU" sz="3600" b="1" dirty="0" smtClean="0">
                <a:solidFill>
                  <a:srgbClr val="FF0000"/>
                </a:solidFill>
              </a:rPr>
              <a:t>Щебень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600" dirty="0" smtClean="0"/>
              <a:t>Рис</a:t>
            </a:r>
            <a:r>
              <a:rPr lang="ru-RU" sz="2600" dirty="0"/>
              <a:t>. 1. Влияние формы </a:t>
            </a:r>
            <a:endParaRPr lang="ru-RU" sz="2600" dirty="0" smtClean="0"/>
          </a:p>
          <a:p>
            <a:pPr marL="0" indent="0">
              <a:buNone/>
            </a:pPr>
            <a:r>
              <a:rPr lang="ru-RU" sz="2600" dirty="0" smtClean="0"/>
              <a:t>щебенок </a:t>
            </a:r>
            <a:r>
              <a:rPr lang="ru-RU" sz="2600" dirty="0"/>
              <a:t>на </a:t>
            </a:r>
            <a:r>
              <a:rPr lang="ru-RU" sz="2600" dirty="0" smtClean="0"/>
              <a:t>стабильность</a:t>
            </a:r>
          </a:p>
          <a:p>
            <a:pPr marL="0" indent="0">
              <a:buNone/>
            </a:pPr>
            <a:r>
              <a:rPr lang="ru-RU" sz="2600" dirty="0" smtClean="0"/>
              <a:t> </a:t>
            </a:r>
            <a:r>
              <a:rPr lang="ru-RU" sz="2600" dirty="0"/>
              <a:t>их </a:t>
            </a:r>
            <a:r>
              <a:rPr lang="ru-RU" sz="2600" dirty="0" smtClean="0"/>
              <a:t>положения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2600" dirty="0" smtClean="0"/>
          </a:p>
          <a:p>
            <a:pPr marL="0" indent="0">
              <a:buNone/>
            </a:pPr>
            <a:r>
              <a:rPr lang="ru-RU" sz="3100" dirty="0" smtClean="0"/>
              <a:t>Форма </a:t>
            </a:r>
            <a:r>
              <a:rPr lang="ru-RU" sz="3100" dirty="0"/>
              <a:t>щебенок должна быть как можно </a:t>
            </a:r>
            <a:r>
              <a:rPr lang="ru-RU" sz="3100" dirty="0">
                <a:solidFill>
                  <a:srgbClr val="FF0000"/>
                </a:solidFill>
              </a:rPr>
              <a:t>ближе к кубической, </a:t>
            </a:r>
            <a:r>
              <a:rPr lang="ru-RU" sz="3100" dirty="0"/>
              <a:t>чтобы обеспечить устойчивое положение на поверхности покрытия. </a:t>
            </a:r>
            <a:r>
              <a:rPr lang="ru-RU" sz="3100" dirty="0">
                <a:solidFill>
                  <a:srgbClr val="FF0000"/>
                </a:solidFill>
              </a:rPr>
              <a:t>Яйцевидная форма щебенок</a:t>
            </a:r>
            <a:r>
              <a:rPr lang="ru-RU" sz="3100" dirty="0"/>
              <a:t>, так называемая форма «</a:t>
            </a:r>
            <a:r>
              <a:rPr lang="ru-RU" sz="3100" dirty="0" err="1"/>
              <a:t>колумбового</a:t>
            </a:r>
            <a:r>
              <a:rPr lang="ru-RU" sz="3100" dirty="0"/>
              <a:t> яйца», не имеет стабильного положения. Плоские плитки и щебенки в виде вытянутой иглы хрупки и плохо укладываются в покрытие </a:t>
            </a:r>
            <a:r>
              <a:rPr lang="ru-RU" sz="3100" dirty="0" smtClean="0"/>
              <a:t>Щебень </a:t>
            </a:r>
            <a:r>
              <a:rPr lang="ru-RU" sz="3100" dirty="0"/>
              <a:t>поверхностной обработки должен быть очень чистым, что обуславливает его тщательную мойку во время производства. </a:t>
            </a:r>
            <a:r>
              <a:rPr lang="ru-RU" sz="3100" dirty="0">
                <a:solidFill>
                  <a:srgbClr val="FF0000"/>
                </a:solidFill>
              </a:rPr>
              <a:t>Наличие глины, даже в очень слабых пропорциях, весьма нежелательно: глина крайне </a:t>
            </a:r>
            <a:r>
              <a:rPr lang="ru-RU" sz="3100" dirty="0" err="1">
                <a:solidFill>
                  <a:srgbClr val="FF0000"/>
                </a:solidFill>
              </a:rPr>
              <a:t>гидрофильна</a:t>
            </a:r>
            <a:r>
              <a:rPr lang="ru-RU" sz="3100" dirty="0">
                <a:solidFill>
                  <a:srgbClr val="FF0000"/>
                </a:solidFill>
              </a:rPr>
              <a:t>, и сильное разбухание, которое происходит при наличии воды, приводит к тенденции разрыва связки «вяжущее – щебень».</a:t>
            </a:r>
          </a:p>
          <a:p>
            <a:endParaRPr lang="ru-RU" dirty="0"/>
          </a:p>
        </p:txBody>
      </p:sp>
      <p:pic>
        <p:nvPicPr>
          <p:cNvPr id="4" name="Рисунок 3" descr="Влияние формы щебенок на стабильность их положен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836712"/>
            <a:ext cx="2382520" cy="1397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648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Материал-</a:t>
            </a:r>
            <a:r>
              <a:rPr lang="ru-RU" b="1" dirty="0" smtClean="0">
                <a:solidFill>
                  <a:srgbClr val="FF0000"/>
                </a:solidFill>
              </a:rPr>
              <a:t>Щебень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r>
              <a:rPr lang="ru-RU" sz="2400" dirty="0"/>
              <a:t>Важное значение имеет выбор размера щебня. Установлено, что размеры щебня порядка </a:t>
            </a:r>
            <a:r>
              <a:rPr lang="ru-RU" sz="2400" dirty="0">
                <a:solidFill>
                  <a:srgbClr val="FF0000"/>
                </a:solidFill>
              </a:rPr>
              <a:t>10–15 и 15–20 мм вызывают довольно высокий уровень шума </a:t>
            </a:r>
            <a:r>
              <a:rPr lang="ru-RU" sz="2400" dirty="0"/>
              <a:t>в салоне автомобиля </a:t>
            </a:r>
            <a:r>
              <a:rPr lang="ru-RU" sz="2400" dirty="0" smtClean="0"/>
              <a:t>при</a:t>
            </a:r>
            <a:r>
              <a:rPr lang="ru-RU" sz="2400" dirty="0"/>
              <a:t> скорости движения более 130 </a:t>
            </a:r>
            <a:r>
              <a:rPr lang="ru-RU" sz="2400" dirty="0" smtClean="0"/>
              <a:t>км/ч. Отдают </a:t>
            </a:r>
            <a:r>
              <a:rPr lang="ru-RU" sz="2400" dirty="0"/>
              <a:t>предпочтение поверхностной обработке из щебня фракций </a:t>
            </a:r>
            <a:r>
              <a:rPr lang="ru-RU" sz="2400" dirty="0">
                <a:solidFill>
                  <a:srgbClr val="FF0000"/>
                </a:solidFill>
              </a:rPr>
              <a:t>5–10 мм.</a:t>
            </a:r>
          </a:p>
          <a:p>
            <a:r>
              <a:rPr lang="ru-RU" sz="2400" dirty="0" smtClean="0"/>
              <a:t>Исключение </a:t>
            </a:r>
            <a:r>
              <a:rPr lang="ru-RU" sz="2400" dirty="0"/>
              <a:t>возможности разбития лобовых стекол автомобилей щебенками, вылетающими из-под колес автомобилей при движении с высокой </a:t>
            </a:r>
            <a:r>
              <a:rPr lang="ru-RU" sz="2400" dirty="0" smtClean="0"/>
              <a:t>скоростью – это использование </a:t>
            </a:r>
            <a:r>
              <a:rPr lang="ru-RU" sz="2400" dirty="0">
                <a:solidFill>
                  <a:srgbClr val="FF0000"/>
                </a:solidFill>
              </a:rPr>
              <a:t>мелкозернистого щебня</a:t>
            </a:r>
            <a:r>
              <a:rPr lang="ru-RU" sz="2400" dirty="0"/>
              <a:t> позволяет почти полностью решить эту проблему.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320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Материал-</a:t>
            </a:r>
            <a:r>
              <a:rPr lang="ru-RU" b="1" dirty="0" smtClean="0">
                <a:solidFill>
                  <a:srgbClr val="FF0000"/>
                </a:solidFill>
              </a:rPr>
              <a:t>Щебень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r>
              <a:rPr lang="ru-RU" sz="2200" dirty="0" smtClean="0"/>
              <a:t>Для </a:t>
            </a:r>
            <a:r>
              <a:rPr lang="ru-RU" sz="2200" dirty="0"/>
              <a:t>устройства поверхностных обработок применяют </a:t>
            </a:r>
            <a:r>
              <a:rPr lang="ru-RU" sz="2200" dirty="0" smtClean="0"/>
              <a:t>щебень:</a:t>
            </a:r>
          </a:p>
          <a:p>
            <a:r>
              <a:rPr lang="ru-RU" sz="2200" b="1" dirty="0">
                <a:solidFill>
                  <a:srgbClr val="FF0000"/>
                </a:solidFill>
              </a:rPr>
              <a:t>для автомобильных дорог I и II категорий </a:t>
            </a:r>
            <a:r>
              <a:rPr lang="ru-RU" sz="2200" dirty="0" smtClean="0"/>
              <a:t>- марки </a:t>
            </a:r>
            <a:r>
              <a:rPr lang="ru-RU" sz="2200" dirty="0"/>
              <a:t>не ниже 1200 по ГОСТ 8267-82 из </a:t>
            </a:r>
            <a:r>
              <a:rPr lang="ru-RU" sz="2200" dirty="0" err="1"/>
              <a:t>трудношлифуемых</a:t>
            </a:r>
            <a:r>
              <a:rPr lang="ru-RU" sz="2200" dirty="0"/>
              <a:t> изверженных и метаморфических горных </a:t>
            </a:r>
            <a:r>
              <a:rPr lang="ru-RU" sz="2200" dirty="0" smtClean="0"/>
              <a:t>пород;</a:t>
            </a:r>
          </a:p>
          <a:p>
            <a:r>
              <a:rPr lang="ru-RU" sz="2200" b="1" dirty="0">
                <a:solidFill>
                  <a:srgbClr val="FF0000"/>
                </a:solidFill>
              </a:rPr>
              <a:t>для дорог III категории </a:t>
            </a:r>
            <a:r>
              <a:rPr lang="ru-RU" sz="2200" dirty="0" smtClean="0"/>
              <a:t>- марки </a:t>
            </a:r>
            <a:r>
              <a:rPr lang="ru-RU" sz="2200" dirty="0" smtClean="0"/>
              <a:t>1000;</a:t>
            </a:r>
          </a:p>
          <a:p>
            <a:r>
              <a:rPr lang="ru-RU" sz="2200" b="1" dirty="0">
                <a:solidFill>
                  <a:srgbClr val="FF0000"/>
                </a:solidFill>
              </a:rPr>
              <a:t>для дорог IV </a:t>
            </a:r>
            <a:r>
              <a:rPr lang="ru-RU" sz="2200" b="1" dirty="0" smtClean="0">
                <a:solidFill>
                  <a:srgbClr val="FF0000"/>
                </a:solidFill>
              </a:rPr>
              <a:t>категории </a:t>
            </a:r>
            <a:r>
              <a:rPr lang="ru-RU" sz="2200" dirty="0" smtClean="0"/>
              <a:t>-  </a:t>
            </a:r>
            <a:r>
              <a:rPr lang="ru-RU" sz="2200" dirty="0"/>
              <a:t>марки не ниже 800 </a:t>
            </a:r>
            <a:r>
              <a:rPr lang="ru-RU" sz="2200" dirty="0" smtClean="0"/>
              <a:t>;</a:t>
            </a:r>
          </a:p>
          <a:p>
            <a:r>
              <a:rPr lang="ru-RU" sz="2200" b="1" dirty="0" smtClean="0">
                <a:solidFill>
                  <a:srgbClr val="FF0000"/>
                </a:solidFill>
              </a:rPr>
              <a:t>фракций </a:t>
            </a:r>
            <a:r>
              <a:rPr lang="ru-RU" sz="2200" b="1" dirty="0">
                <a:solidFill>
                  <a:srgbClr val="FF0000"/>
                </a:solidFill>
              </a:rPr>
              <a:t>5–10, 10–15, 15–20 мм </a:t>
            </a:r>
            <a:r>
              <a:rPr lang="ru-RU" sz="2200" dirty="0"/>
              <a:t>(</a:t>
            </a:r>
            <a:r>
              <a:rPr lang="ru-RU" sz="2200" i="1" dirty="0"/>
              <a:t>допускается применение щебня фракций 5–15 и 10–20 мм при условии обеспечения коэффициента сцепления) </a:t>
            </a:r>
            <a:r>
              <a:rPr lang="ru-RU" sz="2200" dirty="0"/>
              <a:t>преимущественно кубовидной формы зерен </a:t>
            </a:r>
            <a:r>
              <a:rPr lang="ru-RU" sz="2200" i="1" dirty="0"/>
              <a:t>(зерна пластинчатой формы составляют не более 15%); </a:t>
            </a:r>
            <a:endParaRPr lang="ru-RU" sz="2200" i="1" dirty="0" smtClean="0"/>
          </a:p>
          <a:p>
            <a:r>
              <a:rPr lang="ru-RU" sz="2200" b="1" dirty="0" smtClean="0">
                <a:solidFill>
                  <a:srgbClr val="FF0000"/>
                </a:solidFill>
              </a:rPr>
              <a:t>содержание </a:t>
            </a:r>
            <a:r>
              <a:rPr lang="ru-RU" sz="2200" b="1" dirty="0">
                <a:solidFill>
                  <a:srgbClr val="FF0000"/>
                </a:solidFill>
              </a:rPr>
              <a:t>пылеватых, глинистых и илистых частиц в щебне не должно превышать 1% массы</a:t>
            </a:r>
            <a:r>
              <a:rPr lang="ru-RU" sz="2200" dirty="0"/>
              <a:t>. Выбор фракции щебня производят в зависимости от твердости дорожного покрытия.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28482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Материал-</a:t>
            </a:r>
            <a:r>
              <a:rPr lang="ru-RU" b="1" dirty="0" smtClean="0">
                <a:solidFill>
                  <a:srgbClr val="FF0000"/>
                </a:solidFill>
              </a:rPr>
              <a:t>Вяжущее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При устройстве поверхностной обработки в качестве вяжущих используют </a:t>
            </a:r>
            <a:r>
              <a:rPr lang="ru-RU" b="1" dirty="0">
                <a:solidFill>
                  <a:srgbClr val="FF0000"/>
                </a:solidFill>
              </a:rPr>
              <a:t>вязкие битумы, битумы с добавками дегтей, битумы и дегти с добавками полимеров, битумные эмульсии.</a:t>
            </a:r>
          </a:p>
          <a:p>
            <a:r>
              <a:rPr lang="ru-RU" dirty="0"/>
              <a:t>Вяжущее обеспечивает гидроизоляцию покрытия, приклеивание каменного материала к покрытию или основанию и соединение щебенок в единый слой.</a:t>
            </a:r>
          </a:p>
          <a:p>
            <a:r>
              <a:rPr lang="ru-RU" dirty="0"/>
              <a:t>Марку битума выбирают </a:t>
            </a:r>
            <a:r>
              <a:rPr lang="ru-RU" b="1" dirty="0">
                <a:solidFill>
                  <a:srgbClr val="FF0000"/>
                </a:solidFill>
              </a:rPr>
              <a:t>по ГОСТ 22245-90 </a:t>
            </a:r>
            <a:r>
              <a:rPr lang="ru-RU" dirty="0"/>
              <a:t>с учетом дорожно-климатической зоны: для I – БНД 90/130 и БНД 130/200, для II и III – БНД 60/90, БНД 90/130, БНД 130/200, БН 60/90, БН 90/130 и БН 130/200, для IV и V – БНД 60/90, БНД 90/130, БН 60/90 и БН 90/130.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391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Материал-</a:t>
            </a:r>
            <a:r>
              <a:rPr lang="ru-RU" b="1" dirty="0" smtClean="0">
                <a:solidFill>
                  <a:srgbClr val="FF0000"/>
                </a:solidFill>
              </a:rPr>
              <a:t>Вяжущее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При устройстве поверхностной обработки в качестве вяжущих используют </a:t>
            </a:r>
            <a:r>
              <a:rPr lang="ru-RU" b="1" dirty="0">
                <a:solidFill>
                  <a:srgbClr val="FF0000"/>
                </a:solidFill>
              </a:rPr>
              <a:t>вязкие битумы, битумы с добавками дегтей, битумы и дегти с добавками полимеров, битумные эмульсии.</a:t>
            </a:r>
          </a:p>
          <a:p>
            <a:r>
              <a:rPr lang="ru-RU" dirty="0"/>
              <a:t>Вяжущее обеспечивает гидроизоляцию покрытия, приклеивание каменного материала к покрытию или основанию и соединение щебенок в единый слой.</a:t>
            </a:r>
          </a:p>
          <a:p>
            <a:r>
              <a:rPr lang="ru-RU" dirty="0"/>
              <a:t>Марку битума выбирают </a:t>
            </a:r>
            <a:r>
              <a:rPr lang="ru-RU" b="1" dirty="0">
                <a:solidFill>
                  <a:srgbClr val="FF0000"/>
                </a:solidFill>
              </a:rPr>
              <a:t>по ГОСТ 22245-90 </a:t>
            </a:r>
            <a:r>
              <a:rPr lang="ru-RU" dirty="0"/>
              <a:t>с учетом дорожно-климатической зоны: для I – БНД 90/130 и БНД 130/200, для II и III – БНД 60/90, БНД 90/130, БНД 130/200, БН 60/90, БН 90/130 и БН 130/200, для IV и V – БНД 60/90, БНД 90/130, БН 60/90 и БН 90/130.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371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Различают несколько видов поверхностных обработок, каждая из которых имеет свою сферу наиболее эффективного применения</a:t>
            </a:r>
          </a:p>
        </p:txBody>
      </p:sp>
      <p:pic>
        <p:nvPicPr>
          <p:cNvPr id="4" name="Объект 3" descr="Виды поверхностных обработок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16832"/>
            <a:ext cx="6552728" cy="4104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975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поверхностных  обработок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</a:rPr>
              <a:t>Однослойная поверхностная обработка с однократным распределением вяжущего и щебня</a:t>
            </a:r>
            <a:r>
              <a:rPr lang="ru-RU" b="1" dirty="0"/>
              <a:t>. Применяется для создания шероховатой поверхности и слоя износа дорожной одежды с достаточной прочностью. Это самый распространенный вид шероховатой поверхностной обработки, наиболее подходящий для всех видов движения. Чаще всего она устраивается из щебня фракций 5–10 мм. 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Однослойная поверхностная обработка с двойным распределением щебня. </a:t>
            </a:r>
            <a:r>
              <a:rPr lang="ru-RU" b="1" dirty="0" smtClean="0"/>
              <a:t>На </a:t>
            </a:r>
            <a:r>
              <a:rPr lang="ru-RU" b="1" dirty="0"/>
              <a:t>слой нанесенного вяжущего сначала рассыпают крупную фракцию щебня (например, 10–15 или 15–20 мм), прикатывают катком, а затем рассыпают более мелкую фракцию щебня (например, 5–10 мм) и уплотняют. Применяется на дорогах с интенсивным движением и высокой скоростью движения. Такая поверхностная обработка способствует улучшенной герметичности покрытия, устранению мелких неровностей и деформаций, лучше распределяет усилия от колес автомобилей. Особенно эффективно такая обработка работает на хорошем жестком основании. 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7076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Виды поверхностных  обработок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</a:rPr>
              <a:t>Двухслойная поверхностная обработка</a:t>
            </a:r>
            <a:r>
              <a:rPr lang="ru-RU" b="1" dirty="0"/>
              <a:t>. На первый слой разлитого вяжущего рассыпают крупную фракцию щебня и уплотняют. Затем разливают второй слой вяжущего, рассыпают более мелкую фракцию щебня и окончательно уплотняют. Применяется на покрытиях с недостаточной прочностью, при наличии сетки трещин, </a:t>
            </a:r>
            <a:r>
              <a:rPr lang="ru-RU" b="1" dirty="0" err="1"/>
              <a:t>ямочности</a:t>
            </a:r>
            <a:r>
              <a:rPr lang="ru-RU" b="1" dirty="0"/>
              <a:t>, колей, при высокой интенсивности движения, т.е. в тех случаях, когда необходимо не только создать шероховатый слой износа и защитный слой, но и улучшить ровность, несколько повысить прочность и </a:t>
            </a:r>
            <a:r>
              <a:rPr lang="ru-RU" b="1" dirty="0" err="1"/>
              <a:t>сдвигоустойчивость</a:t>
            </a:r>
            <a:r>
              <a:rPr lang="ru-RU" b="1" dirty="0"/>
              <a:t>. Применяется также на цементобетонных покрытиях. 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Поверхностная обработка типа «сэндвич».</a:t>
            </a:r>
            <a:r>
              <a:rPr lang="ru-RU" b="1" dirty="0"/>
              <a:t> На покрытие рассыпают щебень более крупной фракции, затем распределяют вяжущее, рассыпают щебень мелкой фракции и уплотняют. Структура получаемого слоя поверхностной обработки сравнима с однослойной поверхностной обработкой, устроенной путем розлива вяжущего и двойной россыпью щебня. Такая поверхностная обработка рекомендуется при неоднородном по ровности покрытии для его выравнивания и некоторого усиления. Применяется на дорогах второстепенного, местного значения.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0392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Технология производства работ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Существует два способа устройства поверхностных обработок: </a:t>
            </a:r>
          </a:p>
          <a:p>
            <a:pPr lvl="0"/>
            <a:r>
              <a:rPr lang="ru-RU" sz="2400" b="1" dirty="0">
                <a:solidFill>
                  <a:srgbClr val="FF0000"/>
                </a:solidFill>
              </a:rPr>
              <a:t>традиционный </a:t>
            </a:r>
            <a:r>
              <a:rPr lang="ru-RU" sz="2400" dirty="0"/>
              <a:t>– </a:t>
            </a:r>
            <a:r>
              <a:rPr lang="ru-RU" sz="2400" b="1" dirty="0">
                <a:solidFill>
                  <a:srgbClr val="FF0000"/>
                </a:solidFill>
              </a:rPr>
              <a:t>с раздельным распределением материалов; </a:t>
            </a:r>
          </a:p>
          <a:p>
            <a:pPr lvl="0"/>
            <a:r>
              <a:rPr lang="ru-RU" sz="2400" b="1" dirty="0">
                <a:solidFill>
                  <a:srgbClr val="FF0000"/>
                </a:solidFill>
              </a:rPr>
              <a:t>способ с синхронным распределением вяжущего и щебня.</a:t>
            </a:r>
          </a:p>
          <a:p>
            <a:pPr marL="0" indent="0">
              <a:buNone/>
            </a:pPr>
            <a:r>
              <a:rPr lang="ru-RU" sz="1800" b="1" dirty="0"/>
              <a:t>Прицепной </a:t>
            </a:r>
            <a:r>
              <a:rPr lang="ru-RU" sz="1800" b="1" dirty="0" err="1"/>
              <a:t>битумощебнераспределитель</a:t>
            </a:r>
            <a:r>
              <a:rPr lang="ru-RU" sz="1800" b="1" dirty="0"/>
              <a:t> </a:t>
            </a: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/>
              <a:t>БЩР-375 </a:t>
            </a:r>
            <a:r>
              <a:rPr lang="ru-RU" sz="1800" b="1" dirty="0"/>
              <a:t>совместного </a:t>
            </a:r>
            <a:r>
              <a:rPr lang="ru-RU" sz="1800" b="1" dirty="0" smtClean="0"/>
              <a:t>производства</a:t>
            </a:r>
          </a:p>
          <a:p>
            <a:pPr marL="0" indent="0">
              <a:buNone/>
            </a:pPr>
            <a:r>
              <a:rPr lang="ru-RU" sz="1800" b="1" dirty="0" smtClean="0"/>
              <a:t>ОАО </a:t>
            </a:r>
            <a:r>
              <a:rPr lang="ru-RU" sz="1800" b="1" dirty="0"/>
              <a:t>«</a:t>
            </a:r>
            <a:r>
              <a:rPr lang="ru-RU" sz="1800" b="1" dirty="0" err="1"/>
              <a:t>Строммашина</a:t>
            </a:r>
            <a:r>
              <a:rPr lang="ru-RU" sz="1800" b="1" dirty="0"/>
              <a:t>» </a:t>
            </a: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/>
              <a:t>и </a:t>
            </a:r>
            <a:r>
              <a:rPr lang="ru-RU" sz="1800" b="1" dirty="0"/>
              <a:t>фирмы </a:t>
            </a:r>
            <a:r>
              <a:rPr lang="ru-RU" sz="1800" b="1" dirty="0" err="1"/>
              <a:t>Breining</a:t>
            </a:r>
            <a:r>
              <a:rPr lang="ru-RU" sz="1800" b="1" dirty="0"/>
              <a:t> (</a:t>
            </a:r>
            <a:r>
              <a:rPr lang="ru-RU" sz="1800" b="1" dirty="0" err="1"/>
              <a:t>Fayat</a:t>
            </a:r>
            <a:r>
              <a:rPr lang="ru-RU" sz="1800" b="1" dirty="0"/>
              <a:t> </a:t>
            </a:r>
            <a:r>
              <a:rPr lang="ru-RU" sz="1800" b="1" dirty="0" err="1"/>
              <a:t>Group</a:t>
            </a:r>
            <a:r>
              <a:rPr lang="ru-RU" sz="1800" b="1" dirty="0"/>
              <a:t>), Германия</a:t>
            </a:r>
            <a:endParaRPr lang="ru-RU" sz="1800" dirty="0"/>
          </a:p>
        </p:txBody>
      </p:sp>
      <p:pic>
        <p:nvPicPr>
          <p:cNvPr id="4" name="Рисунок 3" descr="Прицепной битумощебнераспределитель БЩР-375 совместного производства ОАО 'Строммашина' и фирмы Breining (Fayat Group), Герман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59542"/>
            <a:ext cx="3600400" cy="2665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823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Традиционный способ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Работы </a:t>
            </a:r>
            <a:r>
              <a:rPr lang="ru-RU" dirty="0"/>
              <a:t>по устройству </a:t>
            </a:r>
            <a:r>
              <a:rPr lang="ru-RU" dirty="0">
                <a:solidFill>
                  <a:srgbClr val="FF0000"/>
                </a:solidFill>
              </a:rPr>
              <a:t>одиночной поверхностной обработки</a:t>
            </a:r>
            <a:r>
              <a:rPr lang="ru-RU" dirty="0"/>
              <a:t> традиционным способом с использованием битумов, </a:t>
            </a:r>
            <a:r>
              <a:rPr lang="ru-RU" dirty="0" err="1"/>
              <a:t>дегтебитумов</a:t>
            </a:r>
            <a:r>
              <a:rPr lang="ru-RU" dirty="0"/>
              <a:t>, </a:t>
            </a:r>
            <a:r>
              <a:rPr lang="ru-RU" dirty="0" err="1"/>
              <a:t>битумо</a:t>
            </a:r>
            <a:r>
              <a:rPr lang="ru-RU" dirty="0"/>
              <a:t>- и </a:t>
            </a:r>
            <a:r>
              <a:rPr lang="ru-RU" dirty="0" err="1"/>
              <a:t>дегтеполимерных</a:t>
            </a:r>
            <a:r>
              <a:rPr lang="ru-RU" dirty="0"/>
              <a:t> вяжущих производят в следующем порядке: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подготовка поверхности (очистка от пыли и грязи) и ремонтные работы;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розлив вяжущего;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распределение щебня;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укатка;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уход в период формирования.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804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Традиционный способ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Работы по устройству </a:t>
            </a:r>
            <a:r>
              <a:rPr lang="ru-RU" b="1" dirty="0">
                <a:solidFill>
                  <a:srgbClr val="FF0000"/>
                </a:solidFill>
              </a:rPr>
              <a:t>двойной поверхностной обработки </a:t>
            </a:r>
            <a:r>
              <a:rPr lang="ru-RU" dirty="0"/>
              <a:t>производят в такой последовательности: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подготовка поверхности (очистка от пыли и грязи) и ремонтные работы;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первый розлив вяжущего;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первая россыпь щебня;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укатка;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второй розлив вяжущего;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вторая россыпь щебня (между первой и второй россыпью щебня допускается перерыв не более 3–5 суток);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укатка;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уход в период формирования.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43467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Битумощебнераспределитель Chipsealer-19 фирмы Secmair, Франция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2420888"/>
            <a:ext cx="4915792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971600" y="476672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/>
              <a:t>Битумощебнераспределитель</a:t>
            </a:r>
            <a:r>
              <a:rPr lang="ru-RU" sz="2400" b="1" dirty="0"/>
              <a:t> Chipsealer-19 фирмы </a:t>
            </a:r>
            <a:r>
              <a:rPr lang="ru-RU" sz="2400" b="1" dirty="0" err="1"/>
              <a:t>Secmair</a:t>
            </a:r>
            <a:r>
              <a:rPr lang="ru-RU" sz="2400" b="1" dirty="0"/>
              <a:t>, Франция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7016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dirty="0" smtClean="0"/>
              <a:t>Подготовка поверхности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8863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Очистку покрытия от пыли и грязи выполняют </a:t>
            </a:r>
            <a:r>
              <a:rPr lang="ru-RU" dirty="0">
                <a:solidFill>
                  <a:srgbClr val="FF0000"/>
                </a:solidFill>
              </a:rPr>
              <a:t>механическими щетками</a:t>
            </a:r>
            <a:r>
              <a:rPr lang="ru-RU" dirty="0"/>
              <a:t>, наиболее загрязненные участки промывают с помощью </a:t>
            </a:r>
            <a:r>
              <a:rPr lang="ru-RU" dirty="0">
                <a:solidFill>
                  <a:srgbClr val="FF0000"/>
                </a:solidFill>
              </a:rPr>
              <a:t>поливомоечной машины</a:t>
            </a:r>
            <a:r>
              <a:rPr lang="ru-RU" dirty="0"/>
              <a:t>.</a:t>
            </a:r>
          </a:p>
          <a:p>
            <a:r>
              <a:rPr lang="ru-RU" dirty="0"/>
              <a:t>Струны щеток, какова бы ни была их природа (нейлон, сталь), должны быть в хорошем состоянии и достаточно жесткими, чтобы обеспечить эффективное соскабливание.</a:t>
            </a:r>
          </a:p>
          <a:p>
            <a:r>
              <a:rPr lang="ru-RU" dirty="0"/>
              <a:t>В случаях, когда старое покрытие не удается полностью очистить от пыли и грязи, оставшихся в мелких трещинах и впадинах, его необходимо </a:t>
            </a:r>
            <a:r>
              <a:rPr lang="ru-RU" dirty="0" err="1">
                <a:solidFill>
                  <a:srgbClr val="FF0000"/>
                </a:solidFill>
              </a:rPr>
              <a:t>подгрунтовать</a:t>
            </a:r>
            <a:r>
              <a:rPr lang="ru-RU" dirty="0">
                <a:solidFill>
                  <a:srgbClr val="FF0000"/>
                </a:solidFill>
              </a:rPr>
              <a:t> путем розлива жидкого битума </a:t>
            </a:r>
            <a:r>
              <a:rPr lang="ru-RU" dirty="0"/>
              <a:t>по норме 0,3–0,5 л/м</a:t>
            </a:r>
            <a:r>
              <a:rPr lang="ru-RU" baseline="30000" dirty="0"/>
              <a:t>2</a:t>
            </a:r>
            <a:r>
              <a:rPr lang="ru-RU" dirty="0"/>
              <a:t> или битумной эмульсией с расходом 0,5–0,8 л/м</a:t>
            </a:r>
            <a:r>
              <a:rPr lang="ru-RU" baseline="30000" dirty="0"/>
              <a:t>2</a:t>
            </a:r>
            <a:r>
              <a:rPr lang="ru-RU" dirty="0"/>
              <a:t>.</a:t>
            </a:r>
          </a:p>
          <a:p>
            <a:r>
              <a:rPr lang="ru-RU" dirty="0">
                <a:solidFill>
                  <a:srgbClr val="FF0000"/>
                </a:solidFill>
              </a:rPr>
              <a:t>Розлив вяжущего производят автогудронатором</a:t>
            </a:r>
            <a:r>
              <a:rPr lang="ru-RU" dirty="0"/>
              <a:t>. Для равномерного розлива вяжущего необходимо </a:t>
            </a:r>
            <a:r>
              <a:rPr lang="ru-RU" dirty="0" smtClean="0"/>
              <a:t>обеспечить: </a:t>
            </a:r>
            <a:r>
              <a:rPr lang="ru-RU" dirty="0">
                <a:solidFill>
                  <a:srgbClr val="FF0000"/>
                </a:solidFill>
              </a:rPr>
              <a:t>бесперебойность действия сопел, равномерность работы насоса и требуемую скорость перемещения гудронатора.</a:t>
            </a:r>
          </a:p>
          <a:p>
            <a:r>
              <a:rPr lang="ru-RU" dirty="0"/>
              <a:t>Сопла должны быть </a:t>
            </a:r>
            <a:r>
              <a:rPr lang="ru-RU" dirty="0" err="1"/>
              <a:t>теплоизолированы</a:t>
            </a:r>
            <a:r>
              <a:rPr lang="ru-RU" dirty="0"/>
              <a:t> и оснащены устройством обогрева, позволяющим поддерживать или обеспечивать определенную температуру вяжущего.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613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dirty="0" smtClean="0"/>
              <a:t>Розлив вяжущего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88632"/>
          </a:xfrm>
        </p:spPr>
        <p:txBody>
          <a:bodyPr>
            <a:normAutofit/>
          </a:bodyPr>
          <a:lstStyle/>
          <a:p>
            <a:r>
              <a:rPr lang="ru-RU" sz="2400" dirty="0"/>
              <a:t>В зависимости от выбранного вяжущего и от ширины обрабатываемой поверхности </a:t>
            </a:r>
            <a:r>
              <a:rPr lang="ru-RU" sz="2400" dirty="0">
                <a:solidFill>
                  <a:srgbClr val="FF0000"/>
                </a:solidFill>
              </a:rPr>
              <a:t>водитель определяет, с помощью элементов регулировки гудронатора </a:t>
            </a:r>
            <a:r>
              <a:rPr lang="ru-RU" sz="2400" dirty="0"/>
              <a:t>(номограмма, вычислительный диск, программирование), </a:t>
            </a:r>
            <a:r>
              <a:rPr lang="ru-RU" sz="2400" dirty="0">
                <a:solidFill>
                  <a:srgbClr val="FF0000"/>
                </a:solidFill>
              </a:rPr>
              <a:t>необходимое соотношение между скоростью передвижения и количеством оборотов насоса</a:t>
            </a:r>
            <a:r>
              <a:rPr lang="ru-RU" sz="2400" dirty="0"/>
              <a:t>, который определяет дозирование вяжущего на покрытии. Во время осуществления распределения соотношение между скоростью автомобиля и количеством оборотов насоса поддерживается постоянным, путем, либо автоматического слежения, либо непосредственного считывания шофером показаний тахометра и счетчика оборотов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8389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Распределение щебня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Распределение щебня производят самоходным </a:t>
            </a:r>
            <a:r>
              <a:rPr lang="ru-RU" dirty="0" err="1">
                <a:solidFill>
                  <a:srgbClr val="FF0000"/>
                </a:solidFill>
              </a:rPr>
              <a:t>щебнераспределителем</a:t>
            </a:r>
            <a:r>
              <a:rPr lang="ru-RU" dirty="0">
                <a:solidFill>
                  <a:srgbClr val="FF0000"/>
                </a:solidFill>
              </a:rPr>
              <a:t>, автомобилем-самосвалом с навесным приспособлением</a:t>
            </a:r>
            <a:r>
              <a:rPr lang="ru-RU" dirty="0"/>
              <a:t> или другим механизмом, обеспечивающим быстрое и равномерное распределение щебня. Кузов всех этих механизмов должен быть плоским и без локальных деформаций. Высота сброса щебня должна быть небольшой, чтобы обеспечить более однородное распределение заполнителя на покрытии. </a:t>
            </a:r>
            <a:r>
              <a:rPr lang="ru-RU" dirty="0" err="1"/>
              <a:t>Автощебнераспределители</a:t>
            </a:r>
            <a:r>
              <a:rPr lang="ru-RU" dirty="0"/>
              <a:t> могут быть оснащены системой гидравлического расширения, позволяющей изменять без остановки рабочую ширину от 2,50 до 4 м.</a:t>
            </a:r>
          </a:p>
        </p:txBody>
      </p:sp>
    </p:spTree>
    <p:extLst>
      <p:ext uri="{BB962C8B-B14F-4D97-AF65-F5344CB8AC3E}">
        <p14:creationId xmlns:p14="http://schemas.microsoft.com/office/powerpoint/2010/main" val="85009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 smtClean="0"/>
              <a:t>Укатка щебня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741987"/>
          </a:xfrm>
        </p:spPr>
        <p:txBody>
          <a:bodyPr>
            <a:noAutofit/>
          </a:bodyPr>
          <a:lstStyle/>
          <a:p>
            <a:r>
              <a:rPr lang="ru-RU" sz="2400" dirty="0"/>
              <a:t>Щебень распределяют непосредственно после розлива вяжущего слоем в одну щебенку и </a:t>
            </a:r>
            <a:r>
              <a:rPr lang="ru-RU" sz="2400" dirty="0">
                <a:solidFill>
                  <a:srgbClr val="FF0000"/>
                </a:solidFill>
              </a:rPr>
              <a:t>укатывают катком 6–8 т за 4–5 проходов по одному следу.</a:t>
            </a:r>
          </a:p>
          <a:p>
            <a:r>
              <a:rPr lang="ru-RU" sz="2400" dirty="0"/>
              <a:t>Уплотнение поверхностной обработки покрытий обеспечивает укладку щебня и его закрепление на покрытии. Пневматические шинные уплотнители великолепно обеспечивают эти функции. Они приспосабливаются к неровностям дороги и не дробят щебень.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4248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ru-RU" dirty="0" smtClean="0"/>
              <a:t>Уход за покрытием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3672408"/>
          </a:xfrm>
        </p:spPr>
        <p:txBody>
          <a:bodyPr>
            <a:noAutofit/>
          </a:bodyPr>
          <a:lstStyle/>
          <a:p>
            <a:r>
              <a:rPr lang="ru-RU" sz="2400" dirty="0" smtClean="0"/>
              <a:t>В </a:t>
            </a:r>
            <a:r>
              <a:rPr lang="ru-RU" sz="2400" dirty="0"/>
              <a:t>течение первых дней эксплуатации необходимо осуществлять </a:t>
            </a:r>
            <a:r>
              <a:rPr lang="ru-RU" sz="2400" dirty="0">
                <a:solidFill>
                  <a:srgbClr val="FF0000"/>
                </a:solidFill>
              </a:rPr>
              <a:t>уход за формирующимися слоями. </a:t>
            </a:r>
            <a:r>
              <a:rPr lang="ru-RU" sz="2400" dirty="0" err="1"/>
              <a:t>Незакрепившийся</a:t>
            </a:r>
            <a:r>
              <a:rPr lang="ru-RU" sz="2400" dirty="0"/>
              <a:t> щебень должен быть удален с покрытия не позднее чем </a:t>
            </a:r>
            <a:r>
              <a:rPr lang="ru-RU" sz="2400" dirty="0">
                <a:solidFill>
                  <a:srgbClr val="FF0000"/>
                </a:solidFill>
              </a:rPr>
              <a:t>через 1 сутки после открытия движения</a:t>
            </a:r>
            <a:r>
              <a:rPr lang="ru-RU" sz="2400" dirty="0"/>
              <a:t>. Скорость движения автомобилей ограничивают </a:t>
            </a:r>
            <a:r>
              <a:rPr lang="ru-RU" sz="2400" dirty="0">
                <a:solidFill>
                  <a:srgbClr val="FF0000"/>
                </a:solidFill>
              </a:rPr>
              <a:t>40 км/ч и регулируют по ширине проезжей части.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6061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Поверхностную обработку с использованием </a:t>
            </a:r>
            <a:r>
              <a:rPr lang="ru-RU" sz="2400" b="1" dirty="0">
                <a:solidFill>
                  <a:srgbClr val="FF0000"/>
                </a:solidFill>
              </a:rPr>
              <a:t>битумных эмульсий</a:t>
            </a:r>
            <a:r>
              <a:rPr lang="ru-RU" sz="2400" b="1" dirty="0"/>
              <a:t> выполняют в следующем порядке: </a:t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подготовка </a:t>
            </a:r>
            <a:r>
              <a:rPr lang="ru-RU" dirty="0"/>
              <a:t>поверхности (очистка от пыли и грязи) и выполнение в случае необходимости ремонтных работ; </a:t>
            </a:r>
          </a:p>
          <a:p>
            <a:pPr lvl="0"/>
            <a:r>
              <a:rPr lang="ru-RU" dirty="0"/>
              <a:t>смачивание поверхности водой (в жаркую сухую погоду); </a:t>
            </a:r>
          </a:p>
          <a:p>
            <a:pPr lvl="0"/>
            <a:r>
              <a:rPr lang="ru-RU" dirty="0"/>
              <a:t>розлив эмульсии по покрытию в количестве 30% нормы; </a:t>
            </a:r>
          </a:p>
          <a:p>
            <a:pPr lvl="0"/>
            <a:r>
              <a:rPr lang="ru-RU" dirty="0"/>
              <a:t>распределение щебня в количестве 70% нормы; </a:t>
            </a:r>
          </a:p>
          <a:p>
            <a:pPr lvl="0"/>
            <a:r>
              <a:rPr lang="ru-RU" dirty="0"/>
              <a:t>розлив оставшейся эмульсии (70%); </a:t>
            </a:r>
          </a:p>
          <a:p>
            <a:pPr lvl="0"/>
            <a:r>
              <a:rPr lang="ru-RU" dirty="0"/>
              <a:t>распределение оставшегося щебня (30%); </a:t>
            </a:r>
          </a:p>
          <a:p>
            <a:pPr lvl="0"/>
            <a:r>
              <a:rPr lang="ru-RU" dirty="0"/>
              <a:t>укатка; </a:t>
            </a:r>
          </a:p>
          <a:p>
            <a:pPr lvl="0"/>
            <a:r>
              <a:rPr lang="ru-RU" dirty="0"/>
              <a:t>уход в период формирования.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96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Технология поверхностной обработки с </a:t>
            </a:r>
            <a:r>
              <a:rPr lang="ru-RU" sz="2800" b="1" dirty="0">
                <a:solidFill>
                  <a:srgbClr val="FF0000"/>
                </a:solidFill>
              </a:rPr>
              <a:t>синхронным распределением </a:t>
            </a:r>
            <a:r>
              <a:rPr lang="ru-RU" sz="2800" b="1" dirty="0"/>
              <a:t>вяжущего и щебня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 descr="Поверхностная обработка с синхронным распределением материалов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72816"/>
            <a:ext cx="5544616" cy="33123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95536" y="1556792"/>
            <a:ext cx="25922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Основным отличием новой технологии устройства поверхностной обработки является синхронное, практически одновременное распределение вяжущего и россыпь щебня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116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Технология поверхностной обработки с </a:t>
            </a:r>
            <a:r>
              <a:rPr lang="ru-RU" sz="2800" b="1" dirty="0">
                <a:solidFill>
                  <a:srgbClr val="FF0000"/>
                </a:solidFill>
              </a:rPr>
              <a:t>синхронным распределением </a:t>
            </a:r>
            <a:r>
              <a:rPr lang="ru-RU" sz="2800" b="1" dirty="0"/>
              <a:t>вяжущего и щебня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При устройстве поверхностной обработки </a:t>
            </a:r>
            <a:r>
              <a:rPr lang="ru-RU" dirty="0">
                <a:solidFill>
                  <a:srgbClr val="FF0000"/>
                </a:solidFill>
              </a:rPr>
              <a:t>традиционными методами разрыв во времени </a:t>
            </a:r>
            <a:r>
              <a:rPr lang="ru-RU" dirty="0"/>
              <a:t>между распределением вяжущего и россыпью щебня лимитируется временем остывания горячего битума и </a:t>
            </a:r>
            <a:r>
              <a:rPr lang="ru-RU" dirty="0">
                <a:solidFill>
                  <a:srgbClr val="FF0000"/>
                </a:solidFill>
              </a:rPr>
              <a:t>может достигать 1 часа.</a:t>
            </a:r>
          </a:p>
          <a:p>
            <a:r>
              <a:rPr lang="ru-RU" dirty="0"/>
              <a:t>При </a:t>
            </a:r>
            <a:r>
              <a:rPr lang="ru-RU" dirty="0" smtClean="0">
                <a:solidFill>
                  <a:srgbClr val="FF0000"/>
                </a:solidFill>
              </a:rPr>
              <a:t>синхронном распределении вяжущего и щебня </a:t>
            </a:r>
            <a:r>
              <a:rPr lang="ru-RU" dirty="0"/>
              <a:t>разрыв между этими операциями </a:t>
            </a:r>
            <a:r>
              <a:rPr lang="ru-RU" dirty="0">
                <a:solidFill>
                  <a:srgbClr val="FF0000"/>
                </a:solidFill>
              </a:rPr>
              <a:t>не превышает 1 сек</a:t>
            </a:r>
            <a:r>
              <a:rPr lang="ru-RU" dirty="0"/>
              <a:t>, что существенно сказывается на повышении качества поверхностной обработки, как при использовании в качестве вяжущего горячего битума, так и битумной эмульсии.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492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Технология поверхностной обработки с </a:t>
            </a:r>
            <a:r>
              <a:rPr lang="ru-RU" sz="2800" b="1" dirty="0">
                <a:solidFill>
                  <a:srgbClr val="FF0000"/>
                </a:solidFill>
              </a:rPr>
              <a:t>синхронным распределением </a:t>
            </a:r>
            <a:r>
              <a:rPr lang="ru-RU" sz="2800" b="1" dirty="0"/>
              <a:t>вяжущего и щебня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rgbClr val="FF0000"/>
                </a:solidFill>
              </a:rPr>
              <a:t>Повышение качества </a:t>
            </a:r>
            <a:r>
              <a:rPr lang="ru-RU" dirty="0"/>
              <a:t>при использовании в роли вяжущего горячего битума объясняется тем, что за столь </a:t>
            </a:r>
            <a:r>
              <a:rPr lang="ru-RU" dirty="0">
                <a:solidFill>
                  <a:srgbClr val="FF0000"/>
                </a:solidFill>
              </a:rPr>
              <a:t>короткий промежуток </a:t>
            </a:r>
            <a:r>
              <a:rPr lang="ru-RU" dirty="0"/>
              <a:t>времени битум не успевает остыть и сохраняет жидкую консистенцию и высокую клеящую способность. В результате битум хорошо проникает в микропоры щебня и покрытия, обволакивает каждую щебенку и прочно приклеивает их к покрытию и одну к другой.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39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Преимущества синхронного распределения щебня и битума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/>
              <a:t>Синхронное распределение решает все проблемы организации и координации работ, возникающие при асинхронном распределении, поскольку при каждой остановке в распределении щебня </a:t>
            </a:r>
            <a:r>
              <a:rPr lang="ru-RU" sz="2000" b="1" dirty="0">
                <a:solidFill>
                  <a:srgbClr val="7030A0"/>
                </a:solidFill>
              </a:rPr>
              <a:t>автоматически прекращается и распределение вяжущего</a:t>
            </a:r>
            <a:r>
              <a:rPr lang="ru-RU" sz="2000" dirty="0"/>
              <a:t>. Существенно </a:t>
            </a:r>
            <a:r>
              <a:rPr lang="ru-RU" sz="2000" b="1" dirty="0">
                <a:solidFill>
                  <a:srgbClr val="7030A0"/>
                </a:solidFill>
              </a:rPr>
              <a:t>сокращаются простои из-за климатических условий и повышается производительность работ.</a:t>
            </a:r>
            <a:r>
              <a:rPr lang="ru-RU" sz="2000" dirty="0"/>
              <a:t> </a:t>
            </a:r>
            <a:r>
              <a:rPr lang="ru-RU" sz="2000" dirty="0" smtClean="0"/>
              <a:t>Синхронное </a:t>
            </a:r>
            <a:r>
              <a:rPr lang="ru-RU" sz="2000" dirty="0"/>
              <a:t>распределение вяжущего и щебня благоприятно сказывается на </a:t>
            </a:r>
            <a:r>
              <a:rPr lang="ru-RU" sz="2000" b="1" dirty="0">
                <a:solidFill>
                  <a:srgbClr val="7030A0"/>
                </a:solidFill>
              </a:rPr>
              <a:t>формировании сопряжения между вяжущим и щебнем, что гарантирует высокие эксплуатационные характеристики поверхностной обработки, уменьшает риск неудачи работ из-за разницы температур основания и вяжущего</a:t>
            </a:r>
            <a:r>
              <a:rPr lang="ru-RU" sz="2000" dirty="0"/>
              <a:t>, а также из-за наличия сухих тонкодисперсных фракций при устройстве поверхностных обработок с использованием эмульсий.</a:t>
            </a:r>
          </a:p>
        </p:txBody>
      </p:sp>
    </p:spTree>
    <p:extLst>
      <p:ext uri="{BB962C8B-B14F-4D97-AF65-F5344CB8AC3E}">
        <p14:creationId xmlns:p14="http://schemas.microsoft.com/office/powerpoint/2010/main" val="111001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Преимущества синхронного распределения щебня и битума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Autofit/>
          </a:bodyPr>
          <a:lstStyle/>
          <a:p>
            <a:r>
              <a:rPr lang="ru-RU" sz="2000" dirty="0"/>
              <a:t>Опыт показывает, что высокий уровень качества поверхностной обработки с синхронным распределением вяжущего и щебня позволяет добиться поразительных результатов, когда </a:t>
            </a:r>
            <a:r>
              <a:rPr lang="ru-RU" sz="2000" b="1" dirty="0">
                <a:solidFill>
                  <a:srgbClr val="7030A0"/>
                </a:solidFill>
              </a:rPr>
              <a:t>тонкий слой щебня и вяжущего выдерживает интенсивное воздействие колес автомобилей в течение 10–15 лет.</a:t>
            </a:r>
          </a:p>
          <a:p>
            <a:r>
              <a:rPr lang="ru-RU" sz="2000" dirty="0"/>
              <a:t>Таким образом, синхронное распределение вяжущего и щебня с временем задержки в 1 секунду является самым важным </a:t>
            </a:r>
            <a:r>
              <a:rPr lang="ru-RU" sz="2000" b="1" dirty="0">
                <a:solidFill>
                  <a:srgbClr val="7030A0"/>
                </a:solidFill>
              </a:rPr>
              <a:t>нововведением </a:t>
            </a:r>
            <a:r>
              <a:rPr lang="ru-RU" sz="2000" dirty="0"/>
              <a:t>в практике поверхностной обработки </a:t>
            </a:r>
            <a:r>
              <a:rPr lang="ru-RU" sz="2000" b="1" dirty="0">
                <a:solidFill>
                  <a:srgbClr val="7030A0"/>
                </a:solidFill>
              </a:rPr>
              <a:t>за последние 20 лет.</a:t>
            </a:r>
          </a:p>
          <a:p>
            <a:pPr>
              <a:lnSpc>
                <a:spcPct val="120000"/>
              </a:lnSpc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4619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Спецтехника для выполнения поверхностной обработки синхронным способом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/>
              <a:t>Для реализации идеи поверхностной обработки с синхронным распределением вяжущего и щебня </a:t>
            </a:r>
            <a:r>
              <a:rPr lang="ru-RU" sz="2000" dirty="0">
                <a:solidFill>
                  <a:srgbClr val="FF0000"/>
                </a:solidFill>
              </a:rPr>
              <a:t>фирма SECMAIR </a:t>
            </a:r>
            <a:r>
              <a:rPr lang="ru-RU" sz="2000" dirty="0"/>
              <a:t>разработала и выпускает широкую номенклатуру </a:t>
            </a:r>
            <a:r>
              <a:rPr lang="ru-RU" sz="2000" dirty="0" err="1"/>
              <a:t>битумощебнераспределителей</a:t>
            </a:r>
            <a:r>
              <a:rPr lang="ru-RU" sz="2000" dirty="0"/>
              <a:t> различной производительности, а также других машин для содержания и ремонта дорожных покрытий с использованием щебня, обработанного битумом или битумной эмульсией.</a:t>
            </a:r>
          </a:p>
          <a:p>
            <a:pPr>
              <a:lnSpc>
                <a:spcPct val="120000"/>
              </a:lnSpc>
            </a:pPr>
            <a:endParaRPr lang="ru-RU" sz="2000" dirty="0"/>
          </a:p>
        </p:txBody>
      </p:sp>
      <p:pic>
        <p:nvPicPr>
          <p:cNvPr id="4" name="Рисунок 3" descr="Принципы работы машин для поверхностной обработ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861048"/>
            <a:ext cx="5904656" cy="2592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50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Учитывая значительный интерес российских дорожников к внедрению технологии поверхностной обработки с синхронным распределением вяжущего и битума, французская фирма SECMAIR и ГУП Саратовский научно-производственный центр «</a:t>
            </a:r>
            <a:r>
              <a:rPr lang="ru-RU" dirty="0" err="1"/>
              <a:t>Росдортех</a:t>
            </a:r>
            <a:r>
              <a:rPr lang="ru-RU" dirty="0"/>
              <a:t>» создали в г. Саратове совместное производство машин </a:t>
            </a:r>
            <a:r>
              <a:rPr lang="ru-RU" dirty="0">
                <a:solidFill>
                  <a:srgbClr val="FF0000"/>
                </a:solidFill>
              </a:rPr>
              <a:t>типа </a:t>
            </a:r>
            <a:r>
              <a:rPr lang="ru-RU" dirty="0" err="1">
                <a:solidFill>
                  <a:srgbClr val="FF0000"/>
                </a:solidFill>
              </a:rPr>
              <a:t>Chipsealer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/>
              <a:t>В 1999 г. начат выпуск следующих машин: 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Chipsealer-40</a:t>
            </a:r>
            <a:r>
              <a:rPr lang="ru-RU" dirty="0"/>
              <a:t>. Это высокопроизводительное оборудование, предназначенное для устройства шероховатых поверхностных обработок в больших объемах. Оборудование Chipsealer-40 монтируется на базе полуприцепа </a:t>
            </a:r>
            <a:r>
              <a:rPr lang="ru-RU" dirty="0" err="1"/>
              <a:t>Caizer</a:t>
            </a:r>
            <a:r>
              <a:rPr lang="ru-RU" dirty="0"/>
              <a:t> и обладает полностью автономной системой энергообеспечения. За один цикл загрузки кузова щебнем позволяет выполнять поверхностную обработку на полосе шириной 3,75 м длиной до 800 м за 10 минут. 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Chipsealer-26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выполнен на базе российского полуприцепа СЗАП – 9905. В качестве автомобиля-тягача могут использоваться седельные тягачи МАЗ и КамАЗ. Имеет такие же характеристики, как и Chipsealer-40, но меньшие габариты кузова для щебня и резервуара для вяжущего. 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Chipsealer-19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– предназначен для выполнения ремонта дорожных покрытий и устройства шероховатых поверхностных обработок в небольших объемах.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82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Машины типа «Стоппер»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 descr="Оборудование машины типа 'Стоппер'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60848"/>
            <a:ext cx="3240360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23528" y="1124744"/>
            <a:ext cx="475128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Применяются для сдерживания эрозии покрытия на ранней стадии путем устройства местной поверхностной обработки на участках шелушения и </a:t>
            </a:r>
            <a:r>
              <a:rPr lang="ru-RU" dirty="0" err="1"/>
              <a:t>выкрашивания</a:t>
            </a:r>
            <a:r>
              <a:rPr lang="ru-RU" dirty="0"/>
              <a:t> покрытия, появления мелких трещин, сетки трещин, мелких выбоин и колей. Машина имеет на одном шасси емкость для вяжущего, кузов для щебня, грейферный ковш для загрузки щебня в кузов и распределительные устройства для нанесения битума и </a:t>
            </a:r>
            <a:r>
              <a:rPr lang="ru-RU" dirty="0" smtClean="0"/>
              <a:t>щебня.</a:t>
            </a:r>
          </a:p>
          <a:p>
            <a:r>
              <a:rPr lang="ru-RU" dirty="0"/>
              <a:t>1 – теплоизолированный бак для вяжущего;</a:t>
            </a:r>
            <a:br>
              <a:rPr lang="ru-RU" dirty="0"/>
            </a:br>
            <a:r>
              <a:rPr lang="ru-RU" dirty="0"/>
              <a:t>2 – грейферный ковш для погрузки щебня;</a:t>
            </a:r>
            <a:br>
              <a:rPr lang="ru-RU" dirty="0"/>
            </a:br>
            <a:r>
              <a:rPr lang="ru-RU" dirty="0"/>
              <a:t>3 – кузов для щебня;</a:t>
            </a:r>
            <a:br>
              <a:rPr lang="ru-RU" dirty="0"/>
            </a:br>
            <a:r>
              <a:rPr lang="ru-RU" dirty="0"/>
              <a:t>4 – площадка оператора;</a:t>
            </a:r>
            <a:br>
              <a:rPr lang="ru-RU" dirty="0"/>
            </a:br>
            <a:r>
              <a:rPr lang="ru-RU" dirty="0"/>
              <a:t>5 – распределитель вяжущего;</a:t>
            </a:r>
            <a:br>
              <a:rPr lang="ru-RU" dirty="0"/>
            </a:br>
            <a:r>
              <a:rPr lang="ru-RU" dirty="0"/>
              <a:t>6 – распределитель щебня;</a:t>
            </a:r>
            <a:br>
              <a:rPr lang="ru-RU" dirty="0"/>
            </a:br>
            <a:r>
              <a:rPr lang="ru-RU" dirty="0"/>
              <a:t>7 – пневматический каток;</a:t>
            </a:r>
            <a:br>
              <a:rPr lang="ru-RU" dirty="0"/>
            </a:br>
            <a:r>
              <a:rPr lang="ru-RU" dirty="0"/>
              <a:t>8 – направление движения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12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95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2183</Words>
  <Application>Microsoft Office PowerPoint</Application>
  <PresentationFormat>Экран (4:3)</PresentationFormat>
  <Paragraphs>178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Строительство поверхностной обработки покрытий </vt:lpstr>
      <vt:lpstr>Строительство поверхностной обработки покрытий </vt:lpstr>
      <vt:lpstr>Строительство поверхностной обработки покрытий </vt:lpstr>
      <vt:lpstr>Строительство поверхностной обработки покрытий </vt:lpstr>
      <vt:lpstr>Поверхностная обработка из песчано-резинобитумной смеси</vt:lpstr>
      <vt:lpstr>Поверхностная обработка из песчано-резинобитумной смеси </vt:lpstr>
      <vt:lpstr>Строительство поверхностной обработки покрытий </vt:lpstr>
      <vt:lpstr>Строительство поверхностной обработки покрытий </vt:lpstr>
      <vt:lpstr>Поверхностная обработка с использованием вспененного битума</vt:lpstr>
      <vt:lpstr>Поверхностная обработка с использованием вспененного битума</vt:lpstr>
      <vt:lpstr>Поверхностная обработка с использованием вспененного битума</vt:lpstr>
      <vt:lpstr>Поверхностные обработки используются:  </vt:lpstr>
      <vt:lpstr>Презентация PowerPoint</vt:lpstr>
      <vt:lpstr>Чтобы создать поверхностную обработку, соответствующую представленным требованиям, необходимо при ее устройстве соблюдать несколько принципиальных положений:  </vt:lpstr>
      <vt:lpstr>Чтобы создать поверхностную обработку, соответствующую представленным требованиям, необходимо при ее устройстве соблюдать несколько принципиальных положений:  </vt:lpstr>
      <vt:lpstr> Кроме того, есть ряд дополнительных условий:  </vt:lpstr>
      <vt:lpstr> Материал-Щебень </vt:lpstr>
      <vt:lpstr> Материал-Щебень </vt:lpstr>
      <vt:lpstr>Материал-Щебень</vt:lpstr>
      <vt:lpstr>Материал-Щебень</vt:lpstr>
      <vt:lpstr>Материал-Вяжущее</vt:lpstr>
      <vt:lpstr>Материал-Вяжущее</vt:lpstr>
      <vt:lpstr>Различают несколько видов поверхностных обработок, каждая из которых имеет свою сферу наиболее эффективного применения</vt:lpstr>
      <vt:lpstr>Виды поверхностных  обработок</vt:lpstr>
      <vt:lpstr>Виды поверхностных  обработок</vt:lpstr>
      <vt:lpstr>Технология производства работ </vt:lpstr>
      <vt:lpstr>Традиционный способ </vt:lpstr>
      <vt:lpstr>Традиционный способ </vt:lpstr>
      <vt:lpstr>Презентация PowerPoint</vt:lpstr>
      <vt:lpstr>Подготовка поверхности</vt:lpstr>
      <vt:lpstr>Розлив вяжущего</vt:lpstr>
      <vt:lpstr>Распределение щебня</vt:lpstr>
      <vt:lpstr>Укатка щебня</vt:lpstr>
      <vt:lpstr>Уход за покрытием</vt:lpstr>
      <vt:lpstr>Поверхностную обработку с использованием битумных эмульсий выполняют в следующем порядке:  </vt:lpstr>
      <vt:lpstr>Технология поверхностной обработки с синхронным распределением вяжущего и щебня </vt:lpstr>
      <vt:lpstr>Технология поверхностной обработки с синхронным распределением вяжущего и щебня </vt:lpstr>
      <vt:lpstr>Технология поверхностной обработки с синхронным распределением вяжущего и щебня</vt:lpstr>
      <vt:lpstr>Преимущества синхронного распределения щебня и битума</vt:lpstr>
      <vt:lpstr>Преимущества синхронного распределения щебня и битума</vt:lpstr>
      <vt:lpstr>Спецтехника для выполнения поверхностной обработки синхронным способом</vt:lpstr>
      <vt:lpstr>Презентация PowerPoint</vt:lpstr>
      <vt:lpstr>Машины типа «Стоппер»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Третьякова Зиля Ильфировна</dc:creator>
  <cp:lastModifiedBy>Третьякова Зиля Ильфировна</cp:lastModifiedBy>
  <cp:revision>17</cp:revision>
  <dcterms:created xsi:type="dcterms:W3CDTF">2015-10-26T05:38:20Z</dcterms:created>
  <dcterms:modified xsi:type="dcterms:W3CDTF">2015-11-02T08:31:40Z</dcterms:modified>
</cp:coreProperties>
</file>